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6858000" cx="12192000"/>
  <p:notesSz cx="6858000" cy="9144000"/>
  <p:embeddedFontLst>
    <p:embeddedFont>
      <p:font typeface="Tahoma"/>
      <p:regular r:id="rId56"/>
      <p:bold r:id="rId57"/>
    </p:embeddedFont>
    <p:embeddedFont>
      <p:font typeface="Helvetica Neue"/>
      <p:regular r:id="rId58"/>
      <p:bold r:id="rId59"/>
      <p:italic r:id="rId60"/>
      <p:boldItalic r:id="rId61"/>
    </p:embeddedFont>
    <p:embeddedFont>
      <p:font typeface="Arial Black"/>
      <p:regular r:id="rId62"/>
    </p:embeddedFont>
    <p:embeddedFont>
      <p:font typeface="Helvetica Neue Light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46CDE87-3D3F-4900-96F9-871E34D40D04}">
  <a:tblStyle styleId="{846CDE87-3D3F-4900-96F9-871E34D40D0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ArialBlack-regular.fntdata"/><Relationship Id="rId61" Type="http://schemas.openxmlformats.org/officeDocument/2006/relationships/font" Target="fonts/HelveticaNeue-boldItalic.fntdata"/><Relationship Id="rId20" Type="http://schemas.openxmlformats.org/officeDocument/2006/relationships/slide" Target="slides/slide15.xml"/><Relationship Id="rId64" Type="http://schemas.openxmlformats.org/officeDocument/2006/relationships/font" Target="fonts/HelveticaNeueLight-bold.fntdata"/><Relationship Id="rId63" Type="http://schemas.openxmlformats.org/officeDocument/2006/relationships/font" Target="fonts/HelveticaNeueLight-regular.fntdata"/><Relationship Id="rId22" Type="http://schemas.openxmlformats.org/officeDocument/2006/relationships/slide" Target="slides/slide17.xml"/><Relationship Id="rId66" Type="http://schemas.openxmlformats.org/officeDocument/2006/relationships/font" Target="fonts/HelveticaNeueLight-boldItalic.fntdata"/><Relationship Id="rId21" Type="http://schemas.openxmlformats.org/officeDocument/2006/relationships/slide" Target="slides/slide16.xml"/><Relationship Id="rId65" Type="http://schemas.openxmlformats.org/officeDocument/2006/relationships/font" Target="fonts/HelveticaNeueLight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HelveticaNeue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Tahoma-bold.fntdata"/><Relationship Id="rId12" Type="http://schemas.openxmlformats.org/officeDocument/2006/relationships/slide" Target="slides/slide7.xml"/><Relationship Id="rId56" Type="http://schemas.openxmlformats.org/officeDocument/2006/relationships/font" Target="fonts/Tahoma-regular.fntdata"/><Relationship Id="rId15" Type="http://schemas.openxmlformats.org/officeDocument/2006/relationships/slide" Target="slides/slide10.xml"/><Relationship Id="rId59" Type="http://schemas.openxmlformats.org/officeDocument/2006/relationships/font" Target="fonts/HelveticaNeue-bold.fntdata"/><Relationship Id="rId14" Type="http://schemas.openxmlformats.org/officeDocument/2006/relationships/slide" Target="slides/slide9.xml"/><Relationship Id="rId58" Type="http://schemas.openxmlformats.org/officeDocument/2006/relationships/font" Target="fonts/HelveticaNeue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10e5acfa11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110e5acfa11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12098c2ab9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112098c2ab9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0226c10da8_2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10226c10da8_2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0226c10da8_2_2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10226c10da8_2_2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023de0676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1023de0676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026882106d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g1026882106d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026882106d_2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g1026882106d_2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2098c2ab9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112098c2ab9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12098c2ab9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g112098c2ab9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12098c2ab9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112098c2ab9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023ad894e1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g1023ad894e1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023ad894e1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g1023ad894e1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023de06765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g1023de06765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023de06765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g1023de06765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1023de06765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g1023de06765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226c10da8_2_1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0226c10da8_2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023de06765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g1023de06765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226c10da8_2_1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10226c10da8_2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10e5acfa11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110e5acfa11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4" type="body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b="0" i="0" sz="5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13" name="Google Shape;13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slurm.schedmd.com/sbatch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ResearchComputing/RMACC/blob/master/2017/How_Access_Summit/how_access_summit_2017.pdf" TargetMode="External"/><Relationship Id="rId10" Type="http://schemas.openxmlformats.org/officeDocument/2006/relationships/hyperlink" Target="https://github.com/ResearchComputing/Final_Tutorials/blob/master/General_Computing_Topics/EfficientSerialSubmission/EfficientSerial.pdf" TargetMode="External"/><Relationship Id="rId12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gehi0941@colorado.edu" TargetMode="External"/><Relationship Id="rId4" Type="http://schemas.openxmlformats.org/officeDocument/2006/relationships/hyperlink" Target="http://www.rc.colorado.edu" TargetMode="External"/><Relationship Id="rId9" Type="http://schemas.openxmlformats.org/officeDocument/2006/relationships/hyperlink" Target="https://github.com/ResearchComputing/Basics_Supercomputing/blob/master/2017_July/Day_One/%5b04%5d_submitting_jobs_supercomputer.pdf" TargetMode="External"/><Relationship Id="rId5" Type="http://schemas.openxmlformats.org/officeDocument/2006/relationships/hyperlink" Target="mailto:rc-help@colorado.edu" TargetMode="External"/><Relationship Id="rId6" Type="http://schemas.openxmlformats.org/officeDocument/2006/relationships/hyperlink" Target="https://github.com/ResearchComputing/Supercomputing_Spinup_Spring_2022" TargetMode="External"/><Relationship Id="rId7" Type="http://schemas.openxmlformats.org/officeDocument/2006/relationships/hyperlink" Target="https://github.com/ResearchComputing/Supercomputing_Spinup_Spring_2022/tree/master/job_submission" TargetMode="External"/><Relationship Id="rId8" Type="http://schemas.openxmlformats.org/officeDocument/2006/relationships/hyperlink" Target="http://tinyurl.com/curc-survey18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lurm.schedmd.com/quickstart.html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slurm.schedmd.com/quickstart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slurm.schedmd.com/quickstart.html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slurm.schedmd.com/quickstart.html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slurm.schedmd.com/quickstart.html" TargetMode="External"/><Relationship Id="rId4" Type="http://schemas.openxmlformats.org/officeDocument/2006/relationships/hyperlink" Target="mailto:rc-help@colorado.edu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curc.readthedocs.io/en/latest/software/loadbalancer.html" TargetMode="External"/><Relationship Id="rId4" Type="http://schemas.openxmlformats.org/officeDocument/2006/relationships/hyperlink" Target="https://curc.readthedocs.io/en/latest/software/GNUParallel.html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://tinyurl.com/curc-survey18" TargetMode="External"/><Relationship Id="rId4" Type="http://schemas.openxmlformats.org/officeDocument/2006/relationships/hyperlink" Target="mailto:rc-help@Colorado.edu" TargetMode="External"/><Relationship Id="rId5" Type="http://schemas.openxmlformats.org/officeDocument/2006/relationships/hyperlink" Target="https://slurm.schedmd.com/quickstart.html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>
            <p:ph type="ctrTitle"/>
          </p:nvPr>
        </p:nvSpPr>
        <p:spPr>
          <a:xfrm>
            <a:off x="467095" y="4548248"/>
            <a:ext cx="11301352" cy="15437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/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24" name="Google Shape;224;p23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25" name="Google Shape;225;p23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26" name="Google Shape;226;p23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/>
          </a:p>
        </p:txBody>
      </p:sp>
      <p:sp>
        <p:nvSpPr>
          <p:cNvPr id="232" name="Google Shape;232;p24"/>
          <p:cNvSpPr txBox="1"/>
          <p:nvPr>
            <p:ph idx="1" type="body"/>
          </p:nvPr>
        </p:nvSpPr>
        <p:spPr>
          <a:xfrm>
            <a:off x="838200" y="1956122"/>
            <a:ext cx="105156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If you have an RC account already, login as follows from a terminal:</a:t>
            </a:r>
            <a:endParaRPr/>
          </a:p>
          <a:p>
            <a:pPr indent="0" lvl="0" marL="1268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610" lvl="0" marL="24109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If you do not have an RC account use one of our temporary accounts:</a:t>
            </a:r>
            <a:endParaRPr/>
          </a:p>
          <a:p>
            <a:pPr indent="-101411" lvl="2" marL="1155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9A57C"/>
              </a:buClr>
              <a:buSzPts val="2000"/>
              <a:buNone/>
            </a:pPr>
            <a:r>
              <a:t/>
            </a: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33" name="Google Shape;233;p2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34" name="Google Shape;234;p2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35" name="Google Shape;235;p2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24"/>
          <p:cNvSpPr txBox="1"/>
          <p:nvPr/>
        </p:nvSpPr>
        <p:spPr>
          <a:xfrm>
            <a:off x="1449200" y="2878800"/>
            <a:ext cx="88023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b="0" i="0" lang="en-US" sz="1800" u="none" cap="none" strike="noStrik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b="0" i="0" lang="en-US" sz="1800" u="none" cap="none" strike="noStrike">
                <a:solidFill>
                  <a:srgbClr val="0563C1"/>
                </a:solidFill>
                <a:latin typeface="Consolas"/>
                <a:ea typeface="Consolas"/>
                <a:cs typeface="Consolas"/>
                <a:sym typeface="Consolas"/>
              </a:rPr>
              <a:t>login.rc.colorado.edu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username is your identikey</a:t>
            </a:r>
            <a:endParaRPr b="0" i="1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7" name="Google Shape;237;p24"/>
          <p:cNvSpPr txBox="1"/>
          <p:nvPr/>
        </p:nvSpPr>
        <p:spPr>
          <a:xfrm>
            <a:off x="1449197" y="4846327"/>
            <a:ext cx="88023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b="0" i="0" lang="en-US" sz="1800" u="none" cap="none" strike="noStrik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&lt;XXXX&gt;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tlogin1.rc.colorado.edu</a:t>
            </a:r>
            <a:endParaRPr/>
          </a:p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user&lt;XXXX&gt; is your temporary username</a:t>
            </a:r>
            <a:endParaRPr b="0" i="0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243" name="Google Shape;243;p25"/>
          <p:cNvSpPr txBox="1"/>
          <p:nvPr>
            <p:ph idx="1" type="body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When you first log in, you will be on a login node. Your prompt:</a:t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227965" lvl="0" marL="240665" marR="4445" rtl="0" algn="l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Summit we will go to a compile node.</a:t>
            </a:r>
            <a:endParaRPr/>
          </a:p>
          <a:p>
            <a:pPr indent="-88265" lvl="0" marL="240665" marR="4445" rtl="0" algn="l">
              <a:lnSpc>
                <a:spcPct val="1200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None/>
            </a:pPr>
            <a:r>
              <a:t/>
            </a:r>
            <a:endParaRPr sz="3500">
              <a:solidFill>
                <a:srgbClr val="2F2B20"/>
              </a:solidFill>
            </a:endParaRPr>
          </a:p>
          <a:p>
            <a:pPr indent="-2279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Now go to a working directory (I’m using scratch here) and download the material for this workshop:</a:t>
            </a:r>
            <a:endParaRPr/>
          </a:p>
        </p:txBody>
      </p:sp>
      <p:sp>
        <p:nvSpPr>
          <p:cNvPr id="244" name="Google Shape;244;p2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45" name="Google Shape;245;p2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46" name="Google Shape;246;p2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7" name="Google Shape;247;p25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5"/>
          <p:cNvSpPr/>
          <p:nvPr/>
        </p:nvSpPr>
        <p:spPr>
          <a:xfrm>
            <a:off x="1328025" y="3819973"/>
            <a:ext cx="7615800" cy="407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ssh scompile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9" name="Google Shape;249;p25"/>
          <p:cNvSpPr/>
          <p:nvPr/>
        </p:nvSpPr>
        <p:spPr>
          <a:xfrm>
            <a:off x="1328024" y="5170600"/>
            <a:ext cx="9678000" cy="923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cd /scratch/summit/$USER</a:t>
            </a:r>
            <a:endParaRPr/>
          </a:p>
          <a:p>
            <a:pPr indent="0" lvl="0" marL="0" marR="0" rtl="0" algn="l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git clone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https://github.com/ResearchComputing/Supercomputing_Spinup_Spring_2022.git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255" name="Google Shape;255;p26"/>
          <p:cNvSpPr txBox="1"/>
          <p:nvPr>
            <p:ph idx="1" type="body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/>
              <a:t>Navigate to the “job_submission” directory</a:t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025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is the “working directory” we will be working with in this course/</a:t>
            </a:r>
            <a:r>
              <a:rPr lang="en-US"/>
              <a:t>tutorial, keep in mind as we submit/create jobs</a:t>
            </a:r>
            <a:endParaRPr/>
          </a:p>
        </p:txBody>
      </p:sp>
      <p:sp>
        <p:nvSpPr>
          <p:cNvPr id="256" name="Google Shape;256;p26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57" name="Google Shape;257;p26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58" name="Google Shape;258;p2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9" name="Google Shape;259;p26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cd /path/to/job_submission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265" name="Google Shape;265;p27"/>
          <p:cNvSpPr txBox="1"/>
          <p:nvPr>
            <p:ph idx="1" type="body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>
              <a:solidFill>
                <a:srgbClr val="2F2B20"/>
              </a:solidFill>
            </a:endParaRPr>
          </a:p>
          <a:p>
            <a:pPr indent="0" lvl="0" marL="22860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F2B20"/>
              </a:solidFill>
            </a:endParaRPr>
          </a:p>
          <a:p>
            <a:pPr indent="-2279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SLURM</a:t>
            </a:r>
            <a:endParaRPr/>
          </a:p>
          <a:p>
            <a:pPr indent="-228600" lvl="1" marL="6978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>
              <a:solidFill>
                <a:srgbClr val="000000"/>
              </a:solidFill>
            </a:endParaRPr>
          </a:p>
          <a:p>
            <a:pPr indent="0" lvl="0" marL="6858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227965" lvl="0" marL="2406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/>
          </a:p>
          <a:p>
            <a:pPr indent="0" lvl="0" marL="228600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F2B20"/>
              </a:solidFill>
            </a:endParaRPr>
          </a:p>
          <a:p>
            <a:pPr indent="-227965" lvl="0" marL="2406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/>
          </a:p>
          <a:p>
            <a:pPr indent="-254000" lvl="1" marL="6978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b="1" lang="en-US" sz="2200">
                <a:solidFill>
                  <a:srgbClr val="2F2B20"/>
                </a:solidFill>
              </a:rPr>
              <a:t>Batch Jobs</a:t>
            </a:r>
            <a:endParaRPr b="1" sz="2200">
              <a:solidFill>
                <a:srgbClr val="2F2B20"/>
              </a:solidFill>
            </a:endParaRPr>
          </a:p>
          <a:p>
            <a:pPr indent="-254000" lvl="1" marL="6978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b="1" lang="en-US" sz="2200">
                <a:solidFill>
                  <a:srgbClr val="2F2B20"/>
                </a:solidFill>
              </a:rPr>
              <a:t>Interactive Jobs</a:t>
            </a:r>
            <a:endParaRPr b="1" sz="2200">
              <a:solidFill>
                <a:srgbClr val="2F2B20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67" name="Google Shape;267;p2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68" name="Google Shape;268;p2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8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74" name="Google Shape;274;p28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75" name="Google Shape;275;p28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6" name="Google Shape;27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8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78" name="Google Shape;278;p28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79" name="Google Shape;279;p28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80" name="Google Shape;280;p28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Google Shape;281;p28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Google Shape;282;p28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8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28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5" name="Google Shape;285;p28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86" name="Google Shape;286;p28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87" name="Google Shape;2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8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9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97" name="Google Shape;297;p29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8" name="Google Shape;298;p2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9" name="Google Shape;29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01" name="Google Shape;301;p2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02" name="Google Shape;302;p2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03" name="Google Shape;303;p2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4" name="Google Shape;304;p2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p29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2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2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8" name="Google Shape;308;p2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09" name="Google Shape;309;p2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10" name="Google Shape;31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9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0"/>
          <p:cNvSpPr txBox="1"/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20" name="Google Shape;320;p30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Batch Jobs are jobs your submit to the scheduler where they are run later without supervision.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By far the most common job on Summit</a:t>
            </a:r>
            <a:endParaRPr>
              <a:solidFill>
                <a:srgbClr val="2F2B20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Requires a job script</a:t>
            </a:r>
            <a:endParaRPr>
              <a:solidFill>
                <a:srgbClr val="2F2B20"/>
              </a:solidFill>
            </a:endParaRPr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"batch of cookies"</a:t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A job script is simply a script that includes </a:t>
            </a:r>
            <a:r>
              <a:rPr b="1" lang="en-US">
                <a:solidFill>
                  <a:srgbClr val="2F2B20"/>
                </a:solidFill>
              </a:rPr>
              <a:t>SLURM directives</a:t>
            </a:r>
            <a:r>
              <a:rPr lang="en-US">
                <a:solidFill>
                  <a:srgbClr val="2F2B20"/>
                </a:solidFill>
              </a:rPr>
              <a:t> (resource specifics) ahead of any commands.</a:t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321" name="Google Shape;321;p3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22" name="Google Shape;322;p3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23" name="Google Shape;323;p3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/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9" name="Google Shape;329;p31"/>
          <p:cNvSpPr txBox="1"/>
          <p:nvPr>
            <p:ph idx="1" type="body"/>
          </p:nvPr>
        </p:nvSpPr>
        <p:spPr>
          <a:xfrm>
            <a:off x="827125" y="1791386"/>
            <a:ext cx="108174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>
                <a:solidFill>
                  <a:srgbClr val="2F2B20"/>
                </a:solidFill>
              </a:rPr>
              <a:t>: command to submit a batch job</a:t>
            </a:r>
            <a:endParaRPr>
              <a:solidFill>
                <a:srgbClr val="2F2B20"/>
              </a:solidFill>
            </a:endParaRPr>
          </a:p>
          <a:p>
            <a:pPr indent="-2279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Submit your first job! :  </a:t>
            </a:r>
            <a:endParaRPr/>
          </a:p>
          <a:p>
            <a:pPr indent="-501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79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Script contains most of the parameters needed to define a job</a:t>
            </a:r>
            <a:endParaRPr/>
          </a:p>
          <a:p>
            <a:pPr indent="-2279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Additional flags can be used to temporarily replace any set parameters.</a:t>
            </a:r>
            <a:endParaRPr/>
          </a:p>
        </p:txBody>
      </p:sp>
      <p:sp>
        <p:nvSpPr>
          <p:cNvPr id="330" name="Google Shape;330;p31"/>
          <p:cNvSpPr txBox="1"/>
          <p:nvPr/>
        </p:nvSpPr>
        <p:spPr>
          <a:xfrm>
            <a:off x="4574935" y="6050822"/>
            <a:ext cx="27876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575">
            <a:spAutoFit/>
          </a:bodyPr>
          <a:lstStyle/>
          <a:p>
            <a:pPr indent="0" lvl="0" marL="126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u="sng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http://slurm.schedmd.com/sbatch.html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32" name="Google Shape;332;p3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3" name="Google Shape;333;p3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4" name="Google Shape;334;p31"/>
          <p:cNvSpPr/>
          <p:nvPr/>
        </p:nvSpPr>
        <p:spPr>
          <a:xfrm>
            <a:off x="1245325" y="2823070"/>
            <a:ext cx="9843000" cy="791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Supercomputing_Spin_Up_Fall_2021/job_submission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scripts/submit_test.sh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31"/>
          <p:cNvSpPr/>
          <p:nvPr/>
        </p:nvSpPr>
        <p:spPr>
          <a:xfrm>
            <a:off x="1245317" y="5492771"/>
            <a:ext cx="9843000" cy="4617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 --reservation=scs submit_test.sh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2"/>
          <p:cNvSpPr txBox="1"/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4191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scripts/submit_test.sh</a:t>
            </a:r>
            <a:r>
              <a:rPr lang="en-US" sz="300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/>
          </a:p>
        </p:txBody>
      </p:sp>
      <p:sp>
        <p:nvSpPr>
          <p:cNvPr id="341" name="Google Shape;341;p32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42" name="Google Shape;342;p32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3" name="Google Shape;343;p3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4" name="Google Shape;344;p32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--ntasks=1                  	# Number of requested tasks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wall time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--partition=shas-testing    	# Specify Summit Haswell nodes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--output=test_%j.out        	# Rename standard output file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838200" y="1653702"/>
            <a:ext cx="10515600" cy="4314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marR="5905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3200"/>
              <a:t>Gerardo Hidalgo-Cuellar</a:t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gehi0941@colorado.edu</a:t>
            </a:r>
            <a:r>
              <a:rPr lang="en-US" sz="2400"/>
              <a:t> </a:t>
            </a:r>
            <a:endParaRPr sz="24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www.rc.colorado.edu</a:t>
            </a:r>
            <a:endParaRPr sz="2400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r>
              <a:rPr lang="en-US" sz="2400">
                <a:solidFill>
                  <a:srgbClr val="1D1C1D"/>
                </a:solidFill>
              </a:rPr>
              <a:t> </a:t>
            </a:r>
            <a:r>
              <a:rPr lang="en-US" sz="2000"/>
              <a:t> </a:t>
            </a:r>
            <a:endParaRPr i="1" sz="2400">
              <a:solidFill>
                <a:srgbClr val="A5A5A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i="1" sz="2400">
              <a:solidFill>
                <a:srgbClr val="A5A5A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Slides available at:</a:t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27272"/>
              <a:buNone/>
            </a:pPr>
            <a:r>
              <a:rPr lang="en-US" sz="2200" u="sng">
                <a:solidFill>
                  <a:schemeClr val="hlink"/>
                </a:solidFill>
                <a:hlinkClick r:id="rId6"/>
              </a:rPr>
              <a:t>https://github.com/ResearchComputing/Supercomputing_Spinup_Spring_2022</a:t>
            </a:r>
            <a:endParaRPr sz="2200"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Tutorial at:</a:t>
            </a:r>
            <a:endParaRPr/>
          </a:p>
          <a:p>
            <a:pPr indent="0" lvl="0" marL="0" marR="59055" rtl="0" algn="l"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27272"/>
              <a:buNone/>
            </a:pPr>
            <a:r>
              <a:rPr lang="en-US" sz="2200" u="sng">
                <a:solidFill>
                  <a:schemeClr val="hlink"/>
                </a:solidFill>
                <a:hlinkClick r:id="rId7"/>
              </a:rPr>
              <a:t>https://github.com/ResearchComputing/Supercomputing_Spinup_Spring_2022/tree/master/job_submission</a:t>
            </a:r>
            <a:r>
              <a:rPr lang="en-US" sz="2200">
                <a:solidFill>
                  <a:schemeClr val="accent5"/>
                </a:solidFill>
              </a:rPr>
              <a:t> </a:t>
            </a:r>
            <a:endParaRPr sz="2200"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at: 	</a:t>
            </a:r>
            <a:r>
              <a:rPr lang="en-US" u="sng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>
                <a:solidFill>
                  <a:schemeClr val="accent3"/>
                </a:solidFill>
              </a:rPr>
              <a:t> </a:t>
            </a:r>
            <a:endParaRPr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400">
              <a:solidFill>
                <a:schemeClr val="accent5"/>
              </a:solidFill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900">
            <a:spAutoFit/>
          </a:bodyPr>
          <a:lstStyle/>
          <a:p>
            <a:pPr indent="0" lvl="0" marL="2516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i="1" lang="en-US" sz="1585">
                <a:solidFill>
                  <a:schemeClr val="dk1"/>
                </a:solidFill>
              </a:rPr>
              <a:t>, 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Blaas, and M</a:t>
            </a:r>
            <a:r>
              <a:rPr i="1" lang="en-US" sz="1585">
                <a:solidFill>
                  <a:schemeClr val="dk1"/>
                </a:solidFill>
              </a:rPr>
              <a:t>ea Trehan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3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4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i="1" sz="158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3"/>
          <p:cNvSpPr txBox="1"/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350" name="Google Shape;350;p3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51" name="Google Shape;351;p3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52" name="Google Shape;352;p3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3" name="Google Shape;353;p3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4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126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indent="0" lvl="0" marL="12689" marR="0" rtl="0" algn="l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&lt;options&gt;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9" name="Google Shape;359;p34"/>
          <p:cNvSpPr txBox="1"/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/>
          </a:p>
        </p:txBody>
      </p:sp>
      <p:sp>
        <p:nvSpPr>
          <p:cNvPr id="360" name="Google Shape;360;p34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Number of nodes:</a:t>
            </a:r>
            <a:endParaRPr sz="1800">
              <a:solidFill>
                <a:schemeClr val="dk1"/>
              </a:solidFill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Number of cores:</a:t>
            </a:r>
            <a:endParaRPr sz="1800"/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Output:</a:t>
            </a:r>
            <a:endParaRPr sz="1800"/>
          </a:p>
        </p:txBody>
      </p:sp>
      <p:sp>
        <p:nvSpPr>
          <p:cNvPr id="361" name="Google Shape;361;p34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8000">
            <a:spAutoFit/>
          </a:bodyPr>
          <a:lstStyle/>
          <a:p>
            <a:pPr indent="0" lvl="0" marL="1206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b="1"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b="1"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28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b="1"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b="1"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065" marR="0" rtl="0" algn="l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/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34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3275">
            <a:spAutoFit/>
          </a:bodyPr>
          <a:lstStyle/>
          <a:p>
            <a:pPr indent="0" lvl="0" marL="12689" marR="5075" rtl="0" algn="l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4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i="1" lang="en-US" sz="1498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&lt;&gt;</a:t>
            </a:r>
            <a:r>
              <a:rPr i="1" lang="en-US" sz="14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above – this designates something specific you as a  user must enter about your job</a:t>
            </a:r>
            <a:endParaRPr i="1" sz="1498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64" name="Google Shape;364;p3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65" name="Google Shape;365;p3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6" name="Google Shape;366;p34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5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Partitions specify the type of compute node that you wish to use</a:t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</p:txBody>
      </p:sp>
      <p:graphicFrame>
        <p:nvGraphicFramePr>
          <p:cNvPr id="372" name="Google Shape;372;p35"/>
          <p:cNvGraphicFramePr/>
          <p:nvPr/>
        </p:nvGraphicFramePr>
        <p:xfrm>
          <a:off x="970359" y="33873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{846CDE87-3D3F-4900-96F9-871E34D40D04}</a:tableStyleId>
              </a:tblPr>
              <a:tblGrid>
                <a:gridCol w="2018175"/>
                <a:gridCol w="2320575"/>
                <a:gridCol w="1190700"/>
                <a:gridCol w="1326775"/>
                <a:gridCol w="1326775"/>
                <a:gridCol w="2035825"/>
              </a:tblGrid>
              <a:tr h="300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RAM/core (GB)</a:t>
                      </a:r>
                      <a:endParaRPr b="1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5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shas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~450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4.84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4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sgpu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GPU-enabled nodes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4.84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effectively 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7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smem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nodes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42.7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48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5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sknl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Phi (Knights Landing) nodes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5.25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68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73" name="Google Shape;373;p35"/>
          <p:cNvSpPr txBox="1"/>
          <p:nvPr>
            <p:ph type="title"/>
          </p:nvPr>
        </p:nvSpPr>
        <p:spPr>
          <a:xfrm>
            <a:off x="842786" y="324569"/>
            <a:ext cx="1035222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Partitions</a:t>
            </a:r>
            <a:endParaRPr/>
          </a:p>
        </p:txBody>
      </p:sp>
      <p:sp>
        <p:nvSpPr>
          <p:cNvPr id="374" name="Google Shape;374;p3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75" name="Google Shape;375;p3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6" name="Google Shape;376;p3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7" name="Google Shape;377;p35"/>
          <p:cNvSpPr/>
          <p:nvPr/>
        </p:nvSpPr>
        <p:spPr>
          <a:xfrm>
            <a:off x="7261417" y="2591533"/>
            <a:ext cx="3919608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--partition=shas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6"/>
          <p:cNvSpPr txBox="1"/>
          <p:nvPr>
            <p:ph type="title"/>
          </p:nvPr>
        </p:nvSpPr>
        <p:spPr>
          <a:xfrm>
            <a:off x="808704" y="37977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Sub-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Partitions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383" name="Google Shape;383;p36"/>
          <p:cNvGraphicFramePr/>
          <p:nvPr/>
        </p:nvGraphicFramePr>
        <p:xfrm>
          <a:off x="1047750" y="36254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{846CDE87-3D3F-4900-96F9-871E34D40D04}</a:tableStyleId>
              </a:tblPr>
              <a:tblGrid>
                <a:gridCol w="2558200"/>
                <a:gridCol w="2111675"/>
                <a:gridCol w="1775300"/>
                <a:gridCol w="1756600"/>
                <a:gridCol w="1906100"/>
              </a:tblGrid>
              <a:tr h="4351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250">
                <a:tc>
                  <a:txBody>
                    <a:bodyPr/>
                    <a:lstStyle/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shas-testing</a:t>
                      </a:r>
                      <a:endParaRPr/>
                    </a:p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sgpu-testing</a:t>
                      </a:r>
                      <a:endParaRPr/>
                    </a:p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sknl-testing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quick turnaround when testing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30 M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 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 cores/node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000">
                <a:tc>
                  <a:txBody>
                    <a:bodyPr/>
                    <a:lstStyle/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shas-interactive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For interactive jobs (command or GUI)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 H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 core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84" name="Google Shape;384;p36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85" name="Google Shape;385;p36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86" name="Google Shape;386;p3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7" name="Google Shape;387;p36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 addition to normal compute partitions, Summit Users also have access to several testing and interactive partitions 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Quick access to get your applications functional!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7"/>
          <p:cNvSpPr txBox="1"/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 (--qos)</a:t>
            </a:r>
            <a:endParaRPr/>
          </a:p>
        </p:txBody>
      </p:sp>
      <p:graphicFrame>
        <p:nvGraphicFramePr>
          <p:cNvPr id="393" name="Google Shape;393;p37"/>
          <p:cNvGraphicFramePr/>
          <p:nvPr/>
        </p:nvGraphicFramePr>
        <p:xfrm>
          <a:off x="1071563" y="395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{846CDE87-3D3F-4900-96F9-871E34D40D04}</a:tableStyleId>
              </a:tblPr>
              <a:tblGrid>
                <a:gridCol w="1190125"/>
                <a:gridCol w="2535300"/>
                <a:gridCol w="1619325"/>
                <a:gridCol w="1762150"/>
                <a:gridCol w="2072325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94" name="Google Shape;394;p3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95" name="Google Shape;395;p3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3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7" name="Google Shape;397;p37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Summit, this means if your job needs to run longer than 1 day</a:t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2" marL="11430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only </a:t>
            </a: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shas</a:t>
            </a:r>
            <a:r>
              <a:rPr lang="en-US">
                <a:solidFill>
                  <a:srgbClr val="2F2B20"/>
                </a:solidFill>
              </a:rPr>
              <a:t> and </a:t>
            </a: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sknl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indent="-755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8"/>
          <p:cNvSpPr txBox="1"/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04" name="Google Shape;404;p3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05" name="Google Shape;405;p3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3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/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12" name="Google Shape;412;p39"/>
          <p:cNvSpPr txBox="1"/>
          <p:nvPr>
            <p:ph idx="1" type="body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indent="-9779" lvl="0" marL="228600" rtl="0" algn="l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r>
              <a:t/>
            </a: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Navigate to the '</a:t>
            </a:r>
            <a:r>
              <a:rPr lang="en-US" sz="1950">
                <a:solidFill>
                  <a:schemeClr val="accent5"/>
                </a:solidFill>
              </a:rPr>
              <a:t>job_submission</a:t>
            </a:r>
            <a:r>
              <a:rPr lang="en-US" sz="1950">
                <a:solidFill>
                  <a:srgbClr val="2F2B20"/>
                </a:solidFill>
              </a:rPr>
              <a:t>' directory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Create</a:t>
            </a:r>
            <a:r>
              <a:rPr lang="en-US" sz="1950">
                <a:solidFill>
                  <a:srgbClr val="2F2B20"/>
                </a:solidFill>
              </a:rPr>
              <a:t> file ’</a:t>
            </a:r>
            <a:r>
              <a:rPr lang="en-US" sz="1950">
                <a:solidFill>
                  <a:schemeClr val="accent5"/>
                </a:solidFill>
              </a:rPr>
              <a:t>scripts/submit_sleep.sh</a:t>
            </a:r>
            <a:r>
              <a:rPr lang="en-US" sz="19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413" name="Google Shape;413;p3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414" name="Google Shape;414;p3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15" name="Google Shape;415;p3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6" name="Google Shape;416;p3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7" name="Google Shape;417;p3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i="1"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0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submit_sleep.sh</a:t>
            </a:r>
            <a:endParaRPr/>
          </a:p>
        </p:txBody>
      </p:sp>
      <p:sp>
        <p:nvSpPr>
          <p:cNvPr id="423" name="Google Shape;423;p40"/>
          <p:cNvSpPr txBox="1"/>
          <p:nvPr>
            <p:ph idx="1" type="body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6565" lvl="0" marL="469265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1 core on 1 node</a:t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1 minute wall time</a:t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shas-testing partition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“./output/sleep.%j.out”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98"/>
              <a:buAutoNum type="arabicPeriod"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Name your job “sleep”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98"/>
              <a:buAutoNum type="arabicPeriod"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Bonus: Email yourself when the job ends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98"/>
              <a:buAutoNum type="arabicPeriod"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Contains the following commands -&gt;  </a:t>
            </a:r>
            <a:endParaRPr i="1" sz="2198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4" name="Google Shape;424;p4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25" name="Google Shape;425;p4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7" name="Google Shape;427;p40"/>
          <p:cNvSpPr txBox="1"/>
          <p:nvPr/>
        </p:nvSpPr>
        <p:spPr>
          <a:xfrm>
            <a:off x="7336303" y="3878133"/>
            <a:ext cx="4280100" cy="997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428" name="Google Shape;428;p40"/>
          <p:cNvSpPr txBox="1"/>
          <p:nvPr/>
        </p:nvSpPr>
        <p:spPr>
          <a:xfrm>
            <a:off x="8271197" y="5708453"/>
            <a:ext cx="3345481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are prefixed with 'answer'</a:t>
            </a:r>
            <a:endParaRPr i="1" sz="16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140" lvl="0" marL="20574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429" name="Google Shape;429;p40"/>
          <p:cNvSpPr/>
          <p:nvPr/>
        </p:nvSpPr>
        <p:spPr>
          <a:xfrm>
            <a:off x="544141" y="5121384"/>
            <a:ext cx="11072098" cy="476221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065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--reservation=spinup scripts/submit_sleep.sh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Once a job completes its execution, the standard output of the script will be redirected to an output file.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Great for debugging!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Could be different from output generated by your application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is created in directory job was run unless specified in your </a:t>
            </a:r>
            <a:b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--output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directive.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the 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directive </a:t>
            </a:r>
            <a:r>
              <a:rPr b="0"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--output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not provided then a generic file name will be used (slurm_xxxxxx.out).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98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41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436" name="Google Shape;436;p4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37" name="Google Shape;437;p4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8" name="Google Shape;438;p4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9" name="Google Shape;439;p4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i="1" lang="en-US" sz="16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i="1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440" name="Google Shape;440;p4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US" sz="1800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i="1" sz="18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057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2"/>
          <p:cNvSpPr txBox="1"/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446" name="Google Shape;446;p42"/>
          <p:cNvSpPr txBox="1"/>
          <p:nvPr>
            <p:ph idx="1" type="body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in queue and while running:</a:t>
            </a:r>
            <a:endParaRPr sz="22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previous Jobs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7" name="Google Shape;447;p42"/>
          <p:cNvSpPr txBox="1"/>
          <p:nvPr/>
        </p:nvSpPr>
        <p:spPr>
          <a:xfrm>
            <a:off x="7244707" y="5738839"/>
            <a:ext cx="4827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48" name="Google Shape;448;p42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49" name="Google Shape;449;p42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50" name="Google Shape;450;p4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1" name="Google Shape;451;p4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–u 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>
              <a:solidFill>
                <a:srgbClr val="AF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–p 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2" name="Google Shape;452;p4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–u 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--start=MM/DD/YY –u 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sacct –j 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Cluster resources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-381000" lvl="0" marL="457200" rtl="0" algn="l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Non traditional (gateways)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applications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Check jobs</a:t>
            </a:r>
            <a:endParaRPr/>
          </a:p>
        </p:txBody>
      </p:sp>
      <p:sp>
        <p:nvSpPr>
          <p:cNvPr id="113" name="Google Shape;113;p16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14" name="Google Shape;114;p16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15" name="Google Shape;115;p1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3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03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Another method of checking details of your job is with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accent5"/>
                </a:solidFill>
              </a:rPr>
              <a:t>seff</a:t>
            </a:r>
            <a:r>
              <a:rPr lang="en-US" sz="2400"/>
              <a:t>: Utility to check efficiency post-job</a:t>
            </a:r>
            <a:endParaRPr sz="2400"/>
          </a:p>
        </p:txBody>
      </p:sp>
      <p:sp>
        <p:nvSpPr>
          <p:cNvPr id="458" name="Google Shape;458;p43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459" name="Google Shape;459;p43"/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60" name="Google Shape;460;p4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61" name="Google Shape;461;p4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2" name="Google Shape;462;p4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3" name="Google Shape;463;p4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scontrol show job 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43"/>
          <p:cNvSpPr/>
          <p:nvPr/>
        </p:nvSpPr>
        <p:spPr>
          <a:xfrm>
            <a:off x="1142025" y="4521495"/>
            <a:ext cx="7263300" cy="738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slurmtools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seff 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4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470" name="Google Shape;470;p44"/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71" name="Google Shape;471;p4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72" name="Google Shape;472;p4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3" name="Google Shape;473;p4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4" name="Google Shape;474;p44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"Okay so running a job is easy, but how do I run a job with my software?"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LMOD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Module system on CURC systems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Modifies your environment to make your desired software visible to your terminal.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75" name="Google Shape;475;p44"/>
          <p:cNvSpPr/>
          <p:nvPr/>
        </p:nvSpPr>
        <p:spPr>
          <a:xfrm>
            <a:off x="1124623" y="4429913"/>
            <a:ext cx="7263450" cy="707886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5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481" name="Google Shape;481;p45"/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82" name="Google Shape;482;p4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83" name="Google Shape;483;p4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4" name="Google Shape;484;p4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5" name="Google Shape;485;p45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RC User support is happy to assist, but </a:t>
            </a:r>
            <a:r>
              <a:rPr i="1" lang="en-US"/>
              <a:t>installs are best effort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For more assistance contact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rc-help@colorado.edu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486" name="Google Shape;486;p4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6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1: Serial R Code</a:t>
            </a:r>
            <a:endParaRPr/>
          </a:p>
        </p:txBody>
      </p:sp>
      <p:sp>
        <p:nvSpPr>
          <p:cNvPr id="492" name="Google Shape;492;p46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93" name="Google Shape;493;p46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4" name="Google Shape;494;p4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/>
          </a:p>
        </p:txBody>
      </p:sp>
      <p:sp>
        <p:nvSpPr>
          <p:cNvPr id="500" name="Google Shape;500;p47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Let’s run R on an R script</a:t>
            </a:r>
            <a:endParaRPr/>
          </a:p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Batch </a:t>
            </a:r>
            <a:r>
              <a:rPr lang="en-US">
                <a:solidFill>
                  <a:srgbClr val="2F2B20"/>
                </a:solidFill>
              </a:rPr>
              <a:t>script calls and runs </a:t>
            </a:r>
            <a:r>
              <a:rPr i="1" lang="en-US">
                <a:solidFill>
                  <a:schemeClr val="accent5"/>
                </a:solidFill>
              </a:rPr>
              <a:t>programs/R_program.R</a:t>
            </a:r>
            <a:endParaRPr i="1">
              <a:solidFill>
                <a:schemeClr val="accent5"/>
              </a:solidFill>
            </a:endParaRPr>
          </a:p>
          <a:p>
            <a:pPr indent="-266700" lvl="1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400"/>
              <a:buChar char="•"/>
            </a:pPr>
            <a:r>
              <a:rPr lang="en-US">
                <a:solidFill>
                  <a:srgbClr val="2F2B20"/>
                </a:solidFill>
              </a:rPr>
              <a:t>Let’s take a look at the R program</a:t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Let’s examine the batch script </a:t>
            </a:r>
            <a:r>
              <a:rPr lang="en-US">
                <a:solidFill>
                  <a:schemeClr val="accent5"/>
                </a:solidFill>
              </a:rPr>
              <a:t>scripts/submit_R.sh</a:t>
            </a:r>
            <a:endParaRPr>
              <a:solidFill>
                <a:schemeClr val="accent5"/>
              </a:solidFill>
            </a:endParaRPr>
          </a:p>
          <a:p>
            <a:pPr indent="-228412" lvl="1" marL="6983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Note how R is loaded</a:t>
            </a:r>
            <a:endParaRPr/>
          </a:p>
          <a:p>
            <a:pPr indent="-228412" lvl="1" marL="6983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 program can be run with “Rscript &lt;script&gt;”</a:t>
            </a:r>
            <a:endParaRPr/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Go ahead and submit the batch script </a:t>
            </a:r>
            <a:r>
              <a:rPr lang="en-US">
                <a:solidFill>
                  <a:schemeClr val="accent5"/>
                </a:solidFill>
              </a:rPr>
              <a:t>scripts/submit_R.sh</a:t>
            </a:r>
            <a:endParaRPr/>
          </a:p>
        </p:txBody>
      </p:sp>
      <p:sp>
        <p:nvSpPr>
          <p:cNvPr id="501" name="Google Shape;501;p4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02" name="Google Shape;502;p4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3" name="Google Shape;503;p4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8"/>
          <p:cNvSpPr txBox="1"/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2: Serial Matlab Code</a:t>
            </a:r>
            <a:endParaRPr/>
          </a:p>
        </p:txBody>
      </p:sp>
      <p:sp>
        <p:nvSpPr>
          <p:cNvPr id="509" name="Google Shape;509;p4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10" name="Google Shape;510;p4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1" name="Google Shape;511;p4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9"/>
          <p:cNvSpPr txBox="1"/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Launch Matlab!</a:t>
            </a:r>
            <a:endParaRPr/>
          </a:p>
        </p:txBody>
      </p:sp>
      <p:sp>
        <p:nvSpPr>
          <p:cNvPr id="517" name="Google Shape;517;p49"/>
          <p:cNvSpPr txBox="1"/>
          <p:nvPr>
            <p:ph idx="1" type="body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indent="-9779" lvl="0" marL="228600" rtl="0" algn="l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r>
              <a:t/>
            </a: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Name it ’</a:t>
            </a:r>
            <a:r>
              <a:rPr lang="en-US" sz="1950">
                <a:solidFill>
                  <a:schemeClr val="accent5"/>
                </a:solidFill>
              </a:rPr>
              <a:t>scripts/submit_matlab.sh</a:t>
            </a:r>
            <a:r>
              <a:rPr lang="en-US" sz="19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Load the '</a:t>
            </a:r>
            <a:r>
              <a:rPr lang="en-US" sz="1950">
                <a:solidFill>
                  <a:schemeClr val="accent5"/>
                </a:solidFill>
              </a:rPr>
              <a:t>matlab</a:t>
            </a:r>
            <a:r>
              <a:rPr lang="en-US" sz="1950">
                <a:solidFill>
                  <a:srgbClr val="2F2B20"/>
                </a:solidFill>
              </a:rPr>
              <a:t>' module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518" name="Google Shape;518;p49"/>
          <p:cNvSpPr txBox="1"/>
          <p:nvPr/>
        </p:nvSpPr>
        <p:spPr>
          <a:xfrm>
            <a:off x="1791456" y="3681071"/>
            <a:ext cx="6936009" cy="628366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programs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matlab –nodisplay –nodesktop –r "matlab_tic;"</a:t>
            </a:r>
            <a:endParaRPr/>
          </a:p>
        </p:txBody>
      </p:sp>
      <p:sp>
        <p:nvSpPr>
          <p:cNvPr id="519" name="Google Shape;519;p4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20" name="Google Shape;520;p4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1" name="Google Shape;521;p4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2" name="Google Shape;522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i="1"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0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submit_matlab.sh</a:t>
            </a:r>
            <a:endParaRPr/>
          </a:p>
        </p:txBody>
      </p:sp>
      <p:sp>
        <p:nvSpPr>
          <p:cNvPr id="528" name="Google Shape;528;p50"/>
          <p:cNvSpPr txBox="1"/>
          <p:nvPr>
            <p:ph idx="1" type="body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6565" lvl="0" marL="469265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1 core of 1 node</a:t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2 minute wall time</a:t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shas-testing partition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“./output/matlab.%j.out”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Name your job “matlab”</a:t>
            </a:r>
            <a:endParaRPr/>
          </a:p>
          <a:p>
            <a:pPr indent="0" lvl="0" marL="2286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Bonus: Email yourself when the job ends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Contains the following commands    🡪</a:t>
            </a:r>
            <a:endParaRPr sz="2398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9" name="Google Shape;529;p5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30" name="Google Shape;530;p5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1" name="Google Shape;531;p5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2" name="Google Shape;532;p50"/>
          <p:cNvSpPr txBox="1"/>
          <p:nvPr/>
        </p:nvSpPr>
        <p:spPr>
          <a:xfrm>
            <a:off x="6805904" y="4179948"/>
            <a:ext cx="5102700" cy="505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programs</a:t>
            </a:r>
            <a:endParaRPr sz="1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matlab –nodisplay –nodesktop –r "matlab_tic;"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3" name="Google Shape;533;p50"/>
          <p:cNvSpPr txBox="1"/>
          <p:nvPr/>
        </p:nvSpPr>
        <p:spPr>
          <a:xfrm>
            <a:off x="8357788" y="5708453"/>
            <a:ext cx="3258890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are prefixed with 'answer'</a:t>
            </a:r>
            <a:endParaRPr i="1" sz="16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140" lvl="0" marL="20574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34" name="Google Shape;534;p50"/>
          <p:cNvSpPr/>
          <p:nvPr/>
        </p:nvSpPr>
        <p:spPr>
          <a:xfrm>
            <a:off x="544141" y="5121384"/>
            <a:ext cx="11072098" cy="476221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065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--reservation=spinup scripts/submit_matlab.sh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1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Advanced Job Scripts</a:t>
            </a:r>
            <a:endParaRPr/>
          </a:p>
        </p:txBody>
      </p:sp>
      <p:sp>
        <p:nvSpPr>
          <p:cNvPr id="540" name="Google Shape;540;p51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41" name="Google Shape;541;p51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2" name="Google Shape;542;p51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548" name="Google Shape;548;p52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/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Number of tasks always &gt; 1. E.g., </a:t>
            </a:r>
            <a:endParaRPr/>
          </a:p>
          <a:p>
            <a:pPr indent="0" lvl="0" marL="1268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mpi. </a:t>
            </a:r>
            <a:r>
              <a:rPr lang="en-US" sz="2398">
                <a:solidFill>
                  <a:srgbClr val="2F2B20"/>
                </a:solidFill>
              </a:rPr>
              <a:t>E.g., </a:t>
            </a:r>
            <a:endParaRPr/>
          </a:p>
          <a:p>
            <a:pPr indent="-101537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r>
              <a:t/>
            </a:r>
            <a:endParaRPr sz="19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Executable preceded with mpirun, srun, or mpiexec. E.g.,</a:t>
            </a:r>
            <a:endParaRPr/>
          </a:p>
          <a:p>
            <a:pPr indent="-76137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Examine and run the example ‘</a:t>
            </a:r>
            <a:r>
              <a:rPr lang="en-US" sz="2398">
                <a:solidFill>
                  <a:schemeClr val="accent5"/>
                </a:solidFill>
              </a:rPr>
              <a:t>submit_python_mpi.sh</a:t>
            </a: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49" name="Google Shape;549;p52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50" name="Google Shape;550;p52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1" name="Google Shape;551;p52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2" name="Google Shape;552;p52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553" name="Google Shape;553;p52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/>
          </a:p>
        </p:txBody>
      </p:sp>
      <p:sp>
        <p:nvSpPr>
          <p:cNvPr id="554" name="Google Shape;554;p52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 –np 4 python yourscript.py</a:t>
            </a:r>
            <a:endParaRPr/>
          </a:p>
        </p:txBody>
      </p:sp>
      <p:sp>
        <p:nvSpPr>
          <p:cNvPr id="555" name="Google Shape;555;p52"/>
          <p:cNvSpPr/>
          <p:nvPr/>
        </p:nvSpPr>
        <p:spPr>
          <a:xfrm>
            <a:off x="1817318" y="5348242"/>
            <a:ext cx="8922635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--reservation=scs submit_python_mpi.sh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RC account check</a:t>
            </a:r>
            <a:endParaRPr/>
          </a:p>
        </p:txBody>
      </p:sp>
      <p:sp>
        <p:nvSpPr>
          <p:cNvPr id="121" name="Google Shape;121;p17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Does anyone need a temporary RC account?</a:t>
            </a:r>
            <a:endParaRPr/>
          </a:p>
        </p:txBody>
      </p:sp>
      <p:sp>
        <p:nvSpPr>
          <p:cNvPr id="122" name="Google Shape;122;p17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23" name="Google Shape;123;p17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24" name="Google Shape;124;p1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561" name="Google Shape;561;p53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0439" lvl="0" marL="241100" rtl="0" algn="l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indent="0" lvl="0" marL="228600" rtl="0" algn="l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90439" lvl="0" marL="241100" rtl="0" algn="l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</a:t>
            </a:r>
            <a:r>
              <a:rPr lang="en-US"/>
              <a:t>lets</a:t>
            </a:r>
            <a:r>
              <a:rPr lang="en-US"/>
              <a:t> users run serial programs in parallel</a:t>
            </a:r>
            <a:endParaRPr/>
          </a:p>
          <a:p>
            <a:pPr indent="-2286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indent="0" lvl="0" marL="228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241300" lvl="0" marL="228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scripts/submit_run_hello.sh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2" name="Google Shape;562;p53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63" name="Google Shape;563;p53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4" name="Google Shape;564;p53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570" name="Google Shape;570;p54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indent="-228410" lvl="0" marL="241099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indent="-228410" lvl="1" marL="1147132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interactively…</a:t>
            </a:r>
            <a:endParaRPr sz="2398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71" name="Google Shape;571;p5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72" name="Google Shape;572;p5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73" name="Google Shape;573;p5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/>
          </a:p>
        </p:txBody>
      </p:sp>
      <p:sp>
        <p:nvSpPr>
          <p:cNvPr id="579" name="Google Shape;579;p55"/>
          <p:cNvSpPr txBox="1"/>
          <p:nvPr>
            <p:ph idx="1" type="body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0000" lnSpcReduction="20000"/>
          </a:bodyPr>
          <a:lstStyle/>
          <a:p>
            <a:pPr indent="-215710" lvl="0" marL="241099" marR="5075" rtl="0" algn="l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/>
              <a:t>T</a:t>
            </a:r>
            <a:r>
              <a:rPr lang="en-US" sz="5050">
                <a:solidFill>
                  <a:srgbClr val="2F2B20"/>
                </a:solidFill>
              </a:rPr>
              <a:t>o work with R interactively, we request time from Summit</a:t>
            </a:r>
            <a:endParaRPr sz="5050"/>
          </a:p>
          <a:p>
            <a:pPr indent="-215710" lvl="0" marL="241099" marR="441593" rtl="0" algn="l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When the resources become available the job starts</a:t>
            </a:r>
            <a:endParaRPr sz="5050"/>
          </a:p>
          <a:p>
            <a:pPr indent="-215710" lvl="0" marL="24109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Commands to run:</a:t>
            </a:r>
            <a:endParaRPr sz="5050"/>
          </a:p>
          <a:p>
            <a:pPr indent="0" lvl="0" marL="582894" rtl="0" algn="l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r>
              <a:t/>
            </a: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82894" rtl="0" algn="l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r>
              <a:t/>
            </a: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15712" lvl="0" marL="241100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receive a prompt, then:</a:t>
            </a:r>
            <a:endParaRPr sz="5050">
              <a:solidFill>
                <a:srgbClr val="2F2B20"/>
              </a:solidFill>
            </a:endParaRPr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r>
              <a:t/>
            </a:r>
            <a:endParaRPr sz="5050">
              <a:solidFill>
                <a:srgbClr val="2F2B20"/>
              </a:solidFill>
            </a:endParaRPr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r>
              <a:t/>
            </a:r>
            <a:endParaRPr sz="5050"/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r>
              <a:t/>
            </a:r>
            <a:endParaRPr sz="5050"/>
          </a:p>
          <a:p>
            <a:pPr indent="0" lvl="0" marL="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2F2B20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2F2B20"/>
              </a:solidFill>
            </a:endParaRPr>
          </a:p>
          <a:p>
            <a:pPr indent="-215710" lvl="0" marL="24109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finish we must exit! (job will time out eventually) </a:t>
            </a:r>
            <a:endParaRPr sz="5050"/>
          </a:p>
          <a:p>
            <a:pPr indent="-63945" lvl="0" marL="24109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1268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580" name="Google Shape;580;p5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81" name="Google Shape;581;p5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82" name="Google Shape;582;p5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3" name="Google Shape;583;p55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–-time=00:10:00 --reservation=spinup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4" name="Google Shape;584;p55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5" name="Google Shape;585;p55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5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Open OnDemand (demo)</a:t>
            </a:r>
            <a:endParaRPr/>
          </a:p>
        </p:txBody>
      </p:sp>
      <p:sp>
        <p:nvSpPr>
          <p:cNvPr id="591" name="Google Shape;591;p56"/>
          <p:cNvSpPr txBox="1"/>
          <p:nvPr>
            <p:ph idx="1" type="body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If you are new to linux, submitting jobs to an HPC system can be overwhelming</a:t>
            </a:r>
            <a:endParaRPr sz="2400"/>
          </a:p>
          <a:p>
            <a:pPr indent="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We have browser-based applications that give you the power to connect to a compute node straight away</a:t>
            </a:r>
            <a:endParaRPr sz="2400"/>
          </a:p>
          <a:p>
            <a:pPr indent="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CURC Open OnDemand</a:t>
            </a:r>
            <a:endParaRPr sz="2400"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JupyterHub</a:t>
            </a:r>
            <a:endParaRPr sz="1800"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MATLAB</a:t>
            </a:r>
            <a:endParaRPr sz="1800"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Virtual Desktop</a:t>
            </a:r>
            <a:endParaRPr sz="1800"/>
          </a:p>
          <a:p>
            <a:pPr indent="-63947" lvl="0" marL="2411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12688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592" name="Google Shape;592;p56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93" name="Google Shape;593;p56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94" name="Google Shape;594;p5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95" name="Google Shape;59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1675" y="3302138"/>
            <a:ext cx="2892553" cy="2738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57"/>
          <p:cNvSpPr txBox="1"/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601" name="Google Shape;601;p57"/>
          <p:cNvSpPr txBox="1"/>
          <p:nvPr>
            <p:ph idx="1" type="body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/>
              <a:t>S</a:t>
            </a:r>
            <a:r>
              <a:rPr lang="en-US"/>
              <a:t>urvey: 						</a:t>
            </a:r>
            <a:r>
              <a:rPr lang="en-US" u="sng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>
                <a:solidFill>
                  <a:schemeClr val="accent3"/>
                </a:solidFill>
              </a:rPr>
              <a:t> </a:t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/>
              <a:t>Contact information: 	</a:t>
            </a:r>
            <a:r>
              <a:rPr lang="en-US" u="sng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endParaRPr sz="600">
              <a:solidFill>
                <a:srgbClr val="0070C0"/>
              </a:solidFill>
            </a:endParaRPr>
          </a:p>
          <a:p>
            <a:pPr indent="0" lvl="0" marL="0" marR="59055" rtl="0" algn="l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accent5"/>
              </a:solidFill>
            </a:endParaRPr>
          </a:p>
          <a:p>
            <a:pPr indent="-4064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/>
              <a:t>Slurm Commands:  </a:t>
            </a:r>
            <a:r>
              <a:rPr lang="en-US" sz="2800" u="sng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https://slurm.schedmd.com/quickstart.html</a:t>
            </a:r>
            <a:endParaRPr i="1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02" name="Google Shape;602;p5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03" name="Google Shape;603;p5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4" name="Google Shape;604;p5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8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Minimal Batch Script</a:t>
            </a:r>
            <a:endParaRPr/>
          </a:p>
        </p:txBody>
      </p:sp>
      <p:sp>
        <p:nvSpPr>
          <p:cNvPr id="610" name="Google Shape;610;p58"/>
          <p:cNvSpPr txBox="1"/>
          <p:nvPr>
            <p:ph idx="1" type="body"/>
          </p:nvPr>
        </p:nvSpPr>
        <p:spPr>
          <a:xfrm>
            <a:off x="838200" y="144483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What is the </a:t>
            </a:r>
            <a:r>
              <a:rPr i="1" lang="en-US" sz="2400"/>
              <a:t>minimum</a:t>
            </a:r>
            <a:r>
              <a:rPr lang="en-US" sz="2400"/>
              <a:t> required by a batch script?</a:t>
            </a:r>
            <a:endParaRPr sz="24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58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12" name="Google Shape;612;p58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3" name="Google Shape;613;p58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4" name="Google Shape;614;p58"/>
          <p:cNvSpPr txBox="1"/>
          <p:nvPr/>
        </p:nvSpPr>
        <p:spPr>
          <a:xfrm>
            <a:off x="742267" y="2785341"/>
            <a:ext cx="10515600" cy="3091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9"/>
          <p:cNvSpPr txBox="1"/>
          <p:nvPr>
            <p:ph idx="1" type="body"/>
          </p:nvPr>
        </p:nvSpPr>
        <p:spPr>
          <a:xfrm>
            <a:off x="1730025" y="2008300"/>
            <a:ext cx="8996100" cy="3483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A5A5A5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sacct -j 9151881 --format=account,elapsed,ncpus,qos,reqmem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Account     | Elapsed  | NCPUS  | QOS     | ReqMem |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ucb-general | 00:00:03 | 1      |  normal | 4848Mc |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ucb-general | 00:00:03 | 1      |         | 4848Mc |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ucb-general | 00:00:03 | 1      |         | 4848Mc |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0" name="Google Shape;620;p59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21" name="Google Shape;621;p59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2" name="Google Shape;622;p5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3" name="Google Shape;623;p59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Minimal Batch Script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0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29" name="Google Shape;629;p60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0" name="Google Shape;630;p60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1" name="Google Shape;631;p60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from Different Directory</a:t>
            </a:r>
            <a:endParaRPr/>
          </a:p>
        </p:txBody>
      </p:sp>
      <p:sp>
        <p:nvSpPr>
          <p:cNvPr id="632" name="Google Shape;632;p60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What happens if we try to run a script from a different directory?</a:t>
            </a:r>
            <a:endParaRPr sz="2398">
              <a:solidFill>
                <a:srgbClr val="2F2B20"/>
              </a:solidFill>
            </a:endParaRPr>
          </a:p>
          <a:p>
            <a:pPr indent="-266572" lvl="1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either by giving full or relative address?</a:t>
            </a:r>
            <a:endParaRPr sz="2398"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Where does the output go?</a:t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Potential benefits?</a:t>
            </a:r>
            <a:endParaRPr sz="2398">
              <a:solidFill>
                <a:srgbClr val="2F2B20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1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38" name="Google Shape;638;p61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9" name="Google Shape;639;p61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0" name="Google Shape;640;p61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from Different Directory</a:t>
            </a:r>
            <a:endParaRPr/>
          </a:p>
        </p:txBody>
      </p:sp>
      <p:sp>
        <p:nvSpPr>
          <p:cNvPr id="641" name="Google Shape;641;p61"/>
          <p:cNvSpPr txBox="1"/>
          <p:nvPr/>
        </p:nvSpPr>
        <p:spPr>
          <a:xfrm>
            <a:off x="742267" y="2404341"/>
            <a:ext cx="10515600" cy="3091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pwd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touch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test.txt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62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47" name="Google Shape;647;p62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8" name="Google Shape;648;p6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9" name="Google Shape;649;p62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to Different Directory</a:t>
            </a:r>
            <a:endParaRPr/>
          </a:p>
        </p:txBody>
      </p:sp>
      <p:sp>
        <p:nvSpPr>
          <p:cNvPr id="650" name="Google Shape;650;p62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What happens if we try to run a script and change into a different directory?</a:t>
            </a:r>
            <a:endParaRPr sz="2398"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Where does the output go?</a:t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Potential benefits?</a:t>
            </a:r>
            <a:endParaRPr sz="2398">
              <a:solidFill>
                <a:srgbClr val="2F2B20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30" name="Google Shape;130;p18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31" name="Google Shape;131;p18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136" name="Google Shape;136;p18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" name="Google Shape;137;p18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18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8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8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18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142" name="Google Shape;142;p18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8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63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56" name="Google Shape;656;p63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3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8" name="Google Shape;658;p63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to Different Directory</a:t>
            </a:r>
            <a:endParaRPr/>
          </a:p>
        </p:txBody>
      </p:sp>
      <p:sp>
        <p:nvSpPr>
          <p:cNvPr id="659" name="Google Shape;659;p63"/>
          <p:cNvSpPr txBox="1"/>
          <p:nvPr/>
        </p:nvSpPr>
        <p:spPr>
          <a:xfrm>
            <a:off x="742267" y="1718541"/>
            <a:ext cx="10515600" cy="4014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echo "starting dir: $(pwd)"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touch start.txt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cd ../test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touch end.txt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"ending dir: $(pwd)"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53" name="Google Shape;153;p19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54" name="Google Shape;154;p1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2241298" y="2727889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9"/>
          <p:cNvSpPr/>
          <p:nvPr/>
        </p:nvSpPr>
        <p:spPr>
          <a:xfrm>
            <a:off x="3713188" y="2342533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/>
          <p:nvPr/>
        </p:nvSpPr>
        <p:spPr>
          <a:xfrm>
            <a:off x="4380809" y="3127948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9"/>
          <p:cNvSpPr/>
          <p:nvPr/>
        </p:nvSpPr>
        <p:spPr>
          <a:xfrm>
            <a:off x="3047783" y="3720543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1564567" y="3513171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" name="Google Shape;160;p19"/>
          <p:cNvCxnSpPr>
            <a:stCxn id="159" idx="3"/>
            <a:endCxn id="155" idx="1"/>
          </p:cNvCxnSpPr>
          <p:nvPr/>
        </p:nvCxnSpPr>
        <p:spPr>
          <a:xfrm flipH="1" rot="10800000">
            <a:off x="1949767" y="2920371"/>
            <a:ext cx="291600" cy="7854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19"/>
          <p:cNvCxnSpPr>
            <a:stCxn id="159" idx="3"/>
            <a:endCxn id="158" idx="1"/>
          </p:cNvCxnSpPr>
          <p:nvPr/>
        </p:nvCxnSpPr>
        <p:spPr>
          <a:xfrm>
            <a:off x="1949767" y="3705771"/>
            <a:ext cx="1098000" cy="2073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9"/>
          <p:cNvCxnSpPr>
            <a:stCxn id="155" idx="2"/>
            <a:endCxn id="158" idx="1"/>
          </p:cNvCxnSpPr>
          <p:nvPr/>
        </p:nvCxnSpPr>
        <p:spPr>
          <a:xfrm>
            <a:off x="2433898" y="3113089"/>
            <a:ext cx="613800" cy="8001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19"/>
          <p:cNvCxnSpPr>
            <a:endCxn id="156" idx="1"/>
          </p:cNvCxnSpPr>
          <p:nvPr/>
        </p:nvCxnSpPr>
        <p:spPr>
          <a:xfrm flipH="1" rot="10800000">
            <a:off x="2626288" y="2535133"/>
            <a:ext cx="1086900" cy="3852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9"/>
          <p:cNvCxnSpPr>
            <a:endCxn id="158" idx="3"/>
          </p:cNvCxnSpPr>
          <p:nvPr/>
        </p:nvCxnSpPr>
        <p:spPr>
          <a:xfrm flipH="1">
            <a:off x="3432983" y="2727843"/>
            <a:ext cx="472500" cy="11853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9"/>
          <p:cNvCxnSpPr>
            <a:stCxn id="156" idx="3"/>
            <a:endCxn id="157" idx="1"/>
          </p:cNvCxnSpPr>
          <p:nvPr/>
        </p:nvCxnSpPr>
        <p:spPr>
          <a:xfrm>
            <a:off x="4098388" y="2535133"/>
            <a:ext cx="282300" cy="7854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9"/>
          <p:cNvCxnSpPr>
            <a:stCxn id="158" idx="3"/>
            <a:endCxn id="157" idx="1"/>
          </p:cNvCxnSpPr>
          <p:nvPr/>
        </p:nvCxnSpPr>
        <p:spPr>
          <a:xfrm flipH="1" rot="10800000">
            <a:off x="3432983" y="3320643"/>
            <a:ext cx="947700" cy="5925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19"/>
          <p:cNvSpPr/>
          <p:nvPr/>
        </p:nvSpPr>
        <p:spPr>
          <a:xfrm rot="10800000">
            <a:off x="9310717" y="3099832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9"/>
          <p:cNvSpPr/>
          <p:nvPr/>
        </p:nvSpPr>
        <p:spPr>
          <a:xfrm rot="10800000">
            <a:off x="7758190" y="3506300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9"/>
          <p:cNvSpPr/>
          <p:nvPr/>
        </p:nvSpPr>
        <p:spPr>
          <a:xfrm rot="10800000">
            <a:off x="7053994" y="2677855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/>
          <p:nvPr/>
        </p:nvSpPr>
        <p:spPr>
          <a:xfrm rot="10800000">
            <a:off x="8460049" y="2052793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/>
          <p:nvPr/>
        </p:nvSpPr>
        <p:spPr>
          <a:xfrm rot="10800000">
            <a:off x="10024523" y="2271527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2" name="Google Shape;172;p19"/>
          <p:cNvCxnSpPr>
            <a:stCxn id="171" idx="3"/>
            <a:endCxn id="167" idx="1"/>
          </p:cNvCxnSpPr>
          <p:nvPr/>
        </p:nvCxnSpPr>
        <p:spPr>
          <a:xfrm flipH="1">
            <a:off x="9717323" y="2474777"/>
            <a:ext cx="307200" cy="828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9"/>
          <p:cNvCxnSpPr>
            <a:stCxn id="171" idx="3"/>
            <a:endCxn id="170" idx="1"/>
          </p:cNvCxnSpPr>
          <p:nvPr/>
        </p:nvCxnSpPr>
        <p:spPr>
          <a:xfrm rot="10800000">
            <a:off x="8866523" y="2256077"/>
            <a:ext cx="1158000" cy="21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9"/>
          <p:cNvCxnSpPr>
            <a:stCxn id="167" idx="2"/>
            <a:endCxn id="170" idx="1"/>
          </p:cNvCxnSpPr>
          <p:nvPr/>
        </p:nvCxnSpPr>
        <p:spPr>
          <a:xfrm rot="10800000">
            <a:off x="8866567" y="2255932"/>
            <a:ext cx="647400" cy="84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19"/>
          <p:cNvCxnSpPr>
            <a:endCxn id="168" idx="1"/>
          </p:cNvCxnSpPr>
          <p:nvPr/>
        </p:nvCxnSpPr>
        <p:spPr>
          <a:xfrm flipH="1">
            <a:off x="8164690" y="3303050"/>
            <a:ext cx="1146000" cy="406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19"/>
          <p:cNvCxnSpPr>
            <a:endCxn id="170" idx="3"/>
          </p:cNvCxnSpPr>
          <p:nvPr/>
        </p:nvCxnSpPr>
        <p:spPr>
          <a:xfrm flipH="1" rot="10800000">
            <a:off x="7961749" y="2256043"/>
            <a:ext cx="498300" cy="1250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19"/>
          <p:cNvCxnSpPr>
            <a:stCxn id="168" idx="3"/>
            <a:endCxn id="169" idx="1"/>
          </p:cNvCxnSpPr>
          <p:nvPr/>
        </p:nvCxnSpPr>
        <p:spPr>
          <a:xfrm rot="10800000">
            <a:off x="7460590" y="2881250"/>
            <a:ext cx="297600" cy="828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19"/>
          <p:cNvCxnSpPr>
            <a:stCxn id="170" idx="3"/>
            <a:endCxn id="169" idx="1"/>
          </p:cNvCxnSpPr>
          <p:nvPr/>
        </p:nvCxnSpPr>
        <p:spPr>
          <a:xfrm flipH="1">
            <a:off x="7460449" y="2256043"/>
            <a:ext cx="999600" cy="625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19"/>
          <p:cNvSpPr txBox="1"/>
          <p:nvPr/>
        </p:nvSpPr>
        <p:spPr>
          <a:xfrm>
            <a:off x="2136167" y="1736633"/>
            <a:ext cx="195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Summit</a:t>
            </a:r>
            <a:endParaRPr b="1" sz="2400"/>
          </a:p>
        </p:txBody>
      </p:sp>
      <p:sp>
        <p:nvSpPr>
          <p:cNvPr id="180" name="Google Shape;180;p19"/>
          <p:cNvSpPr txBox="1"/>
          <p:nvPr/>
        </p:nvSpPr>
        <p:spPr>
          <a:xfrm>
            <a:off x="8058400" y="1370933"/>
            <a:ext cx="136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Blanca</a:t>
            </a:r>
            <a:endParaRPr b="1" sz="2400"/>
          </a:p>
        </p:txBody>
      </p:sp>
      <p:sp>
        <p:nvSpPr>
          <p:cNvPr id="181" name="Google Shape;181;p19"/>
          <p:cNvSpPr txBox="1"/>
          <p:nvPr>
            <p:ph idx="1" type="body"/>
          </p:nvPr>
        </p:nvSpPr>
        <p:spPr>
          <a:xfrm>
            <a:off x="1564567" y="4333433"/>
            <a:ext cx="2785500" cy="148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0850" lvl="0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NSF-Funded</a:t>
            </a:r>
            <a:endParaRPr sz="2300"/>
          </a:p>
          <a:p>
            <a:pPr indent="-4508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Shared</a:t>
            </a:r>
            <a:endParaRPr sz="2300"/>
          </a:p>
          <a:p>
            <a:pPr indent="-4508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450+ Nodes</a:t>
            </a:r>
            <a:endParaRPr sz="2300"/>
          </a:p>
        </p:txBody>
      </p:sp>
      <p:sp>
        <p:nvSpPr>
          <p:cNvPr id="182" name="Google Shape;182;p19"/>
          <p:cNvSpPr txBox="1"/>
          <p:nvPr>
            <p:ph idx="1" type="body"/>
          </p:nvPr>
        </p:nvSpPr>
        <p:spPr>
          <a:xfrm>
            <a:off x="7344900" y="4333433"/>
            <a:ext cx="3585900" cy="148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0850" lvl="0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Buy-in Cluster</a:t>
            </a:r>
            <a:endParaRPr sz="2300"/>
          </a:p>
          <a:p>
            <a:pPr indent="-4508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High priority use</a:t>
            </a:r>
            <a:endParaRPr sz="2300"/>
          </a:p>
        </p:txBody>
      </p:sp>
      <p:pic>
        <p:nvPicPr>
          <p:cNvPr id="183" name="Google Shape;1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4102" y="2678154"/>
            <a:ext cx="406400" cy="406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8302" y="3506571"/>
            <a:ext cx="406400" cy="406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0135" y="2053071"/>
            <a:ext cx="406400" cy="406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0835" y="3092371"/>
            <a:ext cx="406400" cy="406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4635" y="2271804"/>
            <a:ext cx="406400" cy="406042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9"/>
          <p:cNvSpPr txBox="1"/>
          <p:nvPr>
            <p:ph type="title"/>
          </p:nvPr>
        </p:nvSpPr>
        <p:spPr>
          <a:xfrm>
            <a:off x="1024800" y="1818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Clusters at RC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RMACC Summit Supercomputer</a:t>
            </a:r>
            <a:endParaRPr/>
          </a:p>
        </p:txBody>
      </p:sp>
      <p:sp>
        <p:nvSpPr>
          <p:cNvPr id="194" name="Google Shape;194;p20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450 General Compute nodes (Intel Xeon Haswell)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24 cores per node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GPU, High Memory, Phi Nodes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11,400 total cores 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Omni-Path network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1.2 PB scratch storage</a:t>
            </a:r>
            <a:endParaRPr>
              <a:highlight>
                <a:srgbClr val="F4CCCC"/>
              </a:highlight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67% CU, 23% CSU, 10% RMACC</a:t>
            </a:r>
            <a:endParaRPr/>
          </a:p>
        </p:txBody>
      </p:sp>
      <p:sp>
        <p:nvSpPr>
          <p:cNvPr id="195" name="Google Shape;195;p2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96" name="Google Shape;196;p2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7" name="Google Shape;197;p2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8" name="Google Shape;1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0" y="2599713"/>
            <a:ext cx="4574176" cy="2572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/>
          <p:nvPr>
            <p:ph type="title"/>
          </p:nvPr>
        </p:nvSpPr>
        <p:spPr>
          <a:xfrm>
            <a:off x="838200" y="53290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Additional Node Types on Summit </a:t>
            </a:r>
            <a:endParaRPr/>
          </a:p>
        </p:txBody>
      </p:sp>
      <p:sp>
        <p:nvSpPr>
          <p:cNvPr id="204" name="Google Shape;204;p21"/>
          <p:cNvSpPr txBox="1"/>
          <p:nvPr>
            <p:ph idx="1" type="body"/>
          </p:nvPr>
        </p:nvSpPr>
        <p:spPr>
          <a:xfrm>
            <a:off x="838200" y="2189527"/>
            <a:ext cx="10515600" cy="3778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10 GPU Nodes</a:t>
            </a:r>
            <a:endParaRPr/>
          </a:p>
          <a:p>
            <a:pPr indent="-1651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NVIDIA Tesla K80 (2 accelerators/node)</a:t>
            </a:r>
            <a:endParaRPr sz="1800">
              <a:solidFill>
                <a:srgbClr val="00000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5 High Memory Nodes</a:t>
            </a:r>
            <a:endParaRPr/>
          </a:p>
          <a:p>
            <a:pPr indent="-1651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2 TB of memory/node, 48 cores/node</a:t>
            </a:r>
            <a:endParaRPr sz="1800">
              <a:solidFill>
                <a:srgbClr val="00000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20 Phi Nodes </a:t>
            </a:r>
            <a:endParaRPr/>
          </a:p>
          <a:p>
            <a:pPr indent="-1651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Intel Xeon Phi</a:t>
            </a:r>
            <a:endParaRPr sz="1800"/>
          </a:p>
          <a:p>
            <a:pPr indent="-1651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68 cores/node, 4x threads/core</a:t>
            </a:r>
            <a:endParaRPr sz="1800"/>
          </a:p>
        </p:txBody>
      </p:sp>
      <p:sp>
        <p:nvSpPr>
          <p:cNvPr id="205" name="Google Shape;205;p2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06" name="Google Shape;206;p2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7" name="Google Shape;207;p2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Blanca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 Supercomputer</a:t>
            </a:r>
            <a:endParaRPr/>
          </a:p>
        </p:txBody>
      </p:sp>
      <p:sp>
        <p:nvSpPr>
          <p:cNvPr id="213" name="Google Shape;213;p22"/>
          <p:cNvSpPr txBox="1"/>
          <p:nvPr>
            <p:ph idx="1" type="body"/>
          </p:nvPr>
        </p:nvSpPr>
        <p:spPr>
          <a:xfrm>
            <a:off x="762000" y="20332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223 Compute nodes </a:t>
            </a:r>
            <a:r>
              <a:rPr lang="en-US"/>
              <a:t>(heterogeneous)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10 GPU nodes</a:t>
            </a:r>
            <a:r>
              <a:rPr lang="en-US"/>
              <a:t> (heterogeneous)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Hardware owned by individual </a:t>
            </a:r>
            <a:r>
              <a:rPr lang="en-US"/>
              <a:t>contributors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Preemptable access to all other nodes. i.e., you can use then when the node owners are not</a:t>
            </a:r>
            <a:endParaRPr sz="1800"/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When you log in, the Summit queue is loaded in </a:t>
            </a:r>
            <a:r>
              <a:rPr i="1" lang="en-US"/>
              <a:t>by default</a:t>
            </a:r>
            <a:endParaRPr i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2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15" name="Google Shape;215;p22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16" name="Google Shape;216;p2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22"/>
          <p:cNvSpPr txBox="1"/>
          <p:nvPr/>
        </p:nvSpPr>
        <p:spPr>
          <a:xfrm>
            <a:off x="3752825" y="4724075"/>
            <a:ext cx="43020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2" lvl="0" marL="2411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module load slurm/blanca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-228412" lvl="0" marL="2411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</a:t>
            </a:r>
            <a:r>
              <a:rPr i="1" lang="en-US" sz="18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to load in Blanca queue</a:t>
            </a:r>
            <a:endParaRPr b="0" i="1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18" name="Google Shape;2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4825" y="586975"/>
            <a:ext cx="3635002" cy="204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